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28"/>
  </p:notesMasterIdLst>
  <p:handoutMasterIdLst>
    <p:handoutMasterId r:id="rId29"/>
  </p:handoutMasterIdLst>
  <p:sldIdLst>
    <p:sldId id="289" r:id="rId5"/>
    <p:sldId id="281" r:id="rId6"/>
    <p:sldId id="321" r:id="rId7"/>
    <p:sldId id="316" r:id="rId8"/>
    <p:sldId id="317" r:id="rId9"/>
    <p:sldId id="326" r:id="rId10"/>
    <p:sldId id="282" r:id="rId11"/>
    <p:sldId id="318" r:id="rId12"/>
    <p:sldId id="319" r:id="rId13"/>
    <p:sldId id="320" r:id="rId14"/>
    <p:sldId id="322" r:id="rId15"/>
    <p:sldId id="323" r:id="rId16"/>
    <p:sldId id="335" r:id="rId17"/>
    <p:sldId id="336" r:id="rId18"/>
    <p:sldId id="337" r:id="rId19"/>
    <p:sldId id="338" r:id="rId20"/>
    <p:sldId id="339" r:id="rId21"/>
    <p:sldId id="324" r:id="rId22"/>
    <p:sldId id="327" r:id="rId23"/>
    <p:sldId id="325" r:id="rId24"/>
    <p:sldId id="328" r:id="rId25"/>
    <p:sldId id="329" r:id="rId26"/>
    <p:sldId id="30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6CCA-C34E-4AAC-BF84-F5C9F8389EF5}" v="1" dt="2020-04-18T18:22:59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87546" autoAdjust="0"/>
  </p:normalViewPr>
  <p:slideViewPr>
    <p:cSldViewPr>
      <p:cViewPr varScale="1">
        <p:scale>
          <a:sx n="75" d="100"/>
          <a:sy n="75" d="100"/>
        </p:scale>
        <p:origin x="184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Osborne" userId="ce70e87774607949" providerId="LiveId" clId="{9ACE6CCA-C34E-4AAC-BF84-F5C9F8389EF5}"/>
    <pc:docChg chg="undo custSel modSld">
      <pc:chgData name="Patrick Osborne" userId="ce70e87774607949" providerId="LiveId" clId="{9ACE6CCA-C34E-4AAC-BF84-F5C9F8389EF5}" dt="2020-04-18T18:23:20.598" v="28" actId="114"/>
      <pc:docMkLst>
        <pc:docMk/>
      </pc:docMkLst>
      <pc:sldChg chg="modSp mod">
        <pc:chgData name="Patrick Osborne" userId="ce70e87774607949" providerId="LiveId" clId="{9ACE6CCA-C34E-4AAC-BF84-F5C9F8389EF5}" dt="2020-04-18T18:23:20.598" v="28" actId="114"/>
        <pc:sldMkLst>
          <pc:docMk/>
          <pc:sldMk cId="3526824307" sldId="315"/>
        </pc:sldMkLst>
        <pc:spChg chg="mod">
          <ac:chgData name="Patrick Osborne" userId="ce70e87774607949" providerId="LiveId" clId="{9ACE6CCA-C34E-4AAC-BF84-F5C9F8389EF5}" dt="2020-04-18T18:23:20.598" v="28" actId="114"/>
          <ac:spMkLst>
            <pc:docMk/>
            <pc:sldMk cId="3526824307" sldId="315"/>
            <ac:spMk id="2" creationId="{B1ACB1FD-154E-4FF3-B9F0-D937C6A20EA4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3" creationId="{5751613F-FE84-41E6-84F9-3B5831E8321C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9" creationId="{40FD12D1-1A78-4213-B8BA-83BB7D8533A6}"/>
          </ac:spMkLst>
        </pc:spChg>
        <pc:picChg chg="mod modCrop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8" creationId="{A900F3E4-5B3A-4789-85A4-5302BE66A72F}"/>
          </ac:picMkLst>
        </pc:picChg>
        <pc:picChg chg="mod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13" creationId="{9340B9F5-CFE2-4242-A6DE-7B9446C08D64}"/>
          </ac:picMkLst>
        </pc:picChg>
      </pc:sldChg>
    </pc:docChg>
  </pc:docChgLst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7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Milestone 2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Fit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23E-B8FF-4040-B3CB-8BABA8CB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B713-C170-4759-8C64-2112A822A7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Grid Search</a:t>
            </a:r>
            <a:endParaRPr lang="en-CA" dirty="0"/>
          </a:p>
          <a:p>
            <a:pPr lvl="1"/>
            <a:r>
              <a:rPr lang="en-CA" b="1" dirty="0"/>
              <a:t> </a:t>
            </a:r>
            <a:r>
              <a:rPr lang="en-CA" dirty="0"/>
              <a:t>Exhaustive test of parameters from a specified list</a:t>
            </a:r>
          </a:p>
          <a:p>
            <a:pPr lvl="1"/>
            <a:r>
              <a:rPr lang="en-CA" dirty="0"/>
              <a:t>Time consuming, but certain to provide the best set of parameters</a:t>
            </a:r>
          </a:p>
          <a:p>
            <a:pPr lvl="1"/>
            <a:endParaRPr lang="en-CA" b="1" dirty="0"/>
          </a:p>
          <a:p>
            <a:r>
              <a:rPr lang="en-CA" b="1" dirty="0"/>
              <a:t>Random Search</a:t>
            </a:r>
          </a:p>
          <a:p>
            <a:pPr lvl="1"/>
            <a:r>
              <a:rPr lang="en-CA" dirty="0"/>
              <a:t>Random search of provide parameters</a:t>
            </a:r>
          </a:p>
          <a:p>
            <a:pPr lvl="1"/>
            <a:r>
              <a:rPr lang="en-CA" dirty="0"/>
              <a:t>Faster but could possibly miss some combinations of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E668-F647-4663-99F7-256B71AF8E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Pre-Optimization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4" y="1706880"/>
            <a:ext cx="8817816" cy="436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69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Post-Optimization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44" y="1709208"/>
            <a:ext cx="8817816" cy="43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Pre-Optimization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84" y="1760777"/>
            <a:ext cx="8817816" cy="42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1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Post-Optimization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44" y="1787895"/>
            <a:ext cx="8817816" cy="42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0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Pre-Optimization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093" y="1760777"/>
            <a:ext cx="8717997" cy="42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2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Post-Optimization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00" y="1787895"/>
            <a:ext cx="8683103" cy="42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9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Ensemble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Boosting</a:t>
            </a:r>
          </a:p>
          <a:p>
            <a:pPr lvl="1"/>
            <a:r>
              <a:rPr lang="en-CA" dirty="0"/>
              <a:t>Gradient Boosting Machine</a:t>
            </a:r>
          </a:p>
          <a:p>
            <a:pPr lvl="1"/>
            <a:r>
              <a:rPr lang="en-CA" dirty="0"/>
              <a:t>Ada Boost</a:t>
            </a:r>
          </a:p>
          <a:p>
            <a:endParaRPr lang="en-CA" dirty="0"/>
          </a:p>
          <a:p>
            <a:r>
              <a:rPr lang="en-CA" b="1" dirty="0"/>
              <a:t>Bagging</a:t>
            </a:r>
          </a:p>
          <a:p>
            <a:pPr lvl="1"/>
            <a:r>
              <a:rPr lang="en-CA" dirty="0"/>
              <a:t>Random Forest</a:t>
            </a:r>
          </a:p>
          <a:p>
            <a:pPr lvl="1"/>
            <a:r>
              <a:rPr lang="en-CA" dirty="0"/>
              <a:t>Bagging Classifier</a:t>
            </a:r>
          </a:p>
          <a:p>
            <a:endParaRPr lang="en-CA" dirty="0"/>
          </a:p>
          <a:p>
            <a:r>
              <a:rPr lang="en-CA" b="1" dirty="0"/>
              <a:t>Stacking</a:t>
            </a:r>
          </a:p>
          <a:p>
            <a:pPr lvl="1"/>
            <a:r>
              <a:rPr lang="en-CA" dirty="0"/>
              <a:t>Stacking Classifier (sci-kit learn 0.22)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F9469E-7DA8-4258-8726-F8FF1A2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84" y="2514600"/>
            <a:ext cx="4217744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74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32C7-4F38-4291-B329-32549BF90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71600"/>
            <a:ext cx="8382000" cy="4572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Using scores/metrics to select model</a:t>
            </a:r>
            <a:endParaRPr lang="en-CA" dirty="0"/>
          </a:p>
          <a:p>
            <a:pPr lvl="1"/>
            <a:r>
              <a:rPr lang="en-CA" dirty="0"/>
              <a:t>F2 score</a:t>
            </a:r>
          </a:p>
          <a:p>
            <a:pPr lvl="1"/>
            <a:r>
              <a:rPr lang="en-CA" dirty="0"/>
              <a:t>Fit time (as this may need to be deployed)</a:t>
            </a:r>
          </a:p>
          <a:p>
            <a:pPr lvl="1"/>
            <a:r>
              <a:rPr lang="en-CA" dirty="0"/>
              <a:t>Learning Curve</a:t>
            </a:r>
          </a:p>
          <a:p>
            <a:pPr lvl="1"/>
            <a:r>
              <a:rPr lang="en-CA" dirty="0"/>
              <a:t>Precision-Recall Curve</a:t>
            </a:r>
          </a:p>
          <a:p>
            <a:pPr lvl="1"/>
            <a:endParaRPr lang="en-CA" dirty="0"/>
          </a:p>
          <a:p>
            <a:r>
              <a:rPr lang="en-CA" b="1" dirty="0"/>
              <a:t>Narrowed down list</a:t>
            </a:r>
            <a:endParaRPr lang="en-CA" dirty="0"/>
          </a:p>
          <a:p>
            <a:pPr lvl="1"/>
            <a:r>
              <a:rPr lang="en-CA" i="1" dirty="0"/>
              <a:t>Logistic Regression</a:t>
            </a:r>
          </a:p>
          <a:p>
            <a:pPr lvl="2"/>
            <a:r>
              <a:rPr lang="en-CA" dirty="0"/>
              <a:t>Good fit time, good metrics - </a:t>
            </a:r>
            <a:r>
              <a:rPr lang="en-CA" u="sng" dirty="0"/>
              <a:t>selected</a:t>
            </a:r>
            <a:endParaRPr lang="en-CA" dirty="0"/>
          </a:p>
          <a:p>
            <a:pPr lvl="1"/>
            <a:r>
              <a:rPr lang="en-CA" i="1" dirty="0"/>
              <a:t>Gradient Boosting Machine</a:t>
            </a:r>
          </a:p>
          <a:p>
            <a:pPr lvl="2"/>
            <a:r>
              <a:rPr lang="en-CA" dirty="0"/>
              <a:t>Fit time and parameters too complex - </a:t>
            </a:r>
            <a:r>
              <a:rPr lang="en-CA" u="sng" dirty="0"/>
              <a:t>rejected</a:t>
            </a:r>
            <a:endParaRPr lang="en-CA" dirty="0"/>
          </a:p>
          <a:p>
            <a:pPr lvl="1"/>
            <a:r>
              <a:rPr lang="en-CA" i="1" dirty="0"/>
              <a:t>Stacking</a:t>
            </a:r>
          </a:p>
          <a:p>
            <a:pPr lvl="2"/>
            <a:r>
              <a:rPr lang="en-CA" dirty="0"/>
              <a:t>Good combination of base learners, fit time acceptable - </a:t>
            </a:r>
            <a:r>
              <a:rPr lang="en-CA" u="sng" dirty="0"/>
              <a:t>selected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Milestone 2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2"/>
            <a:r>
              <a:rPr lang="en-US" dirty="0"/>
              <a:t>Model Benchmarking</a:t>
            </a:r>
          </a:p>
          <a:p>
            <a:pPr lvl="2"/>
            <a:r>
              <a:rPr lang="en-US" dirty="0"/>
              <a:t>Hyperparameter Optimization</a:t>
            </a:r>
          </a:p>
          <a:p>
            <a:pPr lvl="2"/>
            <a:r>
              <a:rPr lang="en-US" dirty="0"/>
              <a:t>Ensemble Methods</a:t>
            </a:r>
          </a:p>
          <a:p>
            <a:pPr lvl="2"/>
            <a:r>
              <a:rPr lang="en-US" dirty="0"/>
              <a:t>Analysis and Model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DE12FE-67DE-4D55-9A66-1C1A3D20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3324" r="7430" b="3785"/>
          <a:stretch/>
        </p:blipFill>
        <p:spPr>
          <a:xfrm>
            <a:off x="1905000" y="3794760"/>
            <a:ext cx="4724400" cy="27432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2" descr="How Can I Upgrade to Business Class in American Airlines?">
            <a:extLst>
              <a:ext uri="{FF2B5EF4-FFF2-40B4-BE49-F238E27FC236}">
                <a16:creationId xmlns:a16="http://schemas.microsoft.com/office/drawing/2014/main" id="{A145E4F4-13CF-4C21-A966-72A2CF5E9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23" y="1631558"/>
            <a:ext cx="2989217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6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3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42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6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Combined Feature Engineered Dataset</a:t>
            </a:r>
          </a:p>
          <a:p>
            <a:pPr lvl="2"/>
            <a:r>
              <a:rPr lang="en-US" dirty="0"/>
              <a:t>Data is fully numerical now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1"/>
            <a:r>
              <a:rPr lang="en-US" b="1" dirty="0"/>
              <a:t>Engineered Features</a:t>
            </a:r>
          </a:p>
          <a:p>
            <a:pPr lvl="2"/>
            <a:r>
              <a:rPr lang="en-US" dirty="0"/>
              <a:t>E.g. Emojis/Emoticons</a:t>
            </a:r>
          </a:p>
          <a:p>
            <a:pPr lvl="2"/>
            <a:r>
              <a:rPr lang="en-US" dirty="0"/>
              <a:t>Hashtags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GloVe</a:t>
            </a:r>
            <a:r>
              <a:rPr lang="en-US" b="1" dirty="0"/>
              <a:t> Word Embeddings</a:t>
            </a:r>
          </a:p>
          <a:p>
            <a:pPr lvl="2"/>
            <a:r>
              <a:rPr lang="en-US" dirty="0"/>
              <a:t>(300 dimension)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Binary response variable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098" name="Picture 2" descr="Numerical Data Clipart">
            <a:extLst>
              <a:ext uri="{FF2B5EF4-FFF2-40B4-BE49-F238E27FC236}">
                <a16:creationId xmlns:a16="http://schemas.microsoft.com/office/drawing/2014/main" id="{CEC3A9FB-5ED7-402F-8E44-5A21DC6C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0800"/>
            <a:ext cx="3581400" cy="238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3E50-22AD-40C9-9725-5406A3F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Benchmarking –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76C9-0DE9-44A7-A569-9093BA814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/>
              <a:t>Supervised Models (Classification)</a:t>
            </a:r>
          </a:p>
          <a:p>
            <a:endParaRPr lang="en-CA" dirty="0"/>
          </a:p>
          <a:p>
            <a:pPr lvl="1"/>
            <a:r>
              <a:rPr lang="en-CA" dirty="0"/>
              <a:t>K Nearest Neighbors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Decision Tree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Support Vector Classifier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Gaussian Naïve Bayes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404E-E6F7-46C8-BF30-B95A667B5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Free Supervisor Cliparts, Download Free Clip Art, Free Clip Art on ...">
            <a:extLst>
              <a:ext uri="{FF2B5EF4-FFF2-40B4-BE49-F238E27FC236}">
                <a16:creationId xmlns:a16="http://schemas.microsoft.com/office/drawing/2014/main" id="{5AE355C4-8F6C-4AB1-A1DC-1A6B056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2134213"/>
            <a:ext cx="2505023" cy="23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297CBAE-362D-4347-B274-F8CA3F006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17241"/>
            <a:ext cx="2509520" cy="25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649-73F5-4E62-9784-7D78CB58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- Execution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2DA2-F5AE-4E84-9B2B-FAA5CF58B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343400"/>
          </a:xfrm>
        </p:spPr>
        <p:txBody>
          <a:bodyPr/>
          <a:lstStyle/>
          <a:p>
            <a:r>
              <a:rPr lang="en-CA" b="1" dirty="0"/>
              <a:t>Stratified K-fold Cross Validation</a:t>
            </a:r>
          </a:p>
          <a:p>
            <a:pPr lvl="1"/>
            <a:r>
              <a:rPr lang="en-CA" dirty="0"/>
              <a:t>Using </a:t>
            </a:r>
            <a:r>
              <a:rPr lang="en-CA" dirty="0" err="1"/>
              <a:t>sklearn</a:t>
            </a:r>
            <a:endParaRPr lang="en-CA" dirty="0"/>
          </a:p>
          <a:p>
            <a:pPr lvl="1"/>
            <a:r>
              <a:rPr lang="en-CA" dirty="0"/>
              <a:t>Various Scorers:</a:t>
            </a:r>
          </a:p>
          <a:p>
            <a:pPr lvl="2"/>
            <a:r>
              <a:rPr lang="en-CA" dirty="0"/>
              <a:t>Fit time, Score time, Bal. Accuracy, F1 score, F2 score, Precision, Recall, ROC-AUC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CD6C-69BD-4549-BB2F-3A8FD6F0C1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Cross-validation (statistics) - Wikipedia">
            <a:extLst>
              <a:ext uri="{FF2B5EF4-FFF2-40B4-BE49-F238E27FC236}">
                <a16:creationId xmlns:a16="http://schemas.microsoft.com/office/drawing/2014/main" id="{1F3CEB61-7F1E-4A46-A8F2-0F4D982C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60657"/>
            <a:ext cx="6096000" cy="30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9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F2 Score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5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Precision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Recall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5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ROC-AUC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43239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2651</TotalTime>
  <Words>357</Words>
  <Application>Microsoft Office PowerPoint</Application>
  <PresentationFormat>On-screen Show (4:3)</PresentationFormat>
  <Paragraphs>120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Courier New</vt:lpstr>
      <vt:lpstr>Wingdings</vt:lpstr>
      <vt:lpstr>YorkUSecondary</vt:lpstr>
      <vt:lpstr>CSML1010 – Milestone 2</vt:lpstr>
      <vt:lpstr>Twitter US Airline – Sentiment Analysis</vt:lpstr>
      <vt:lpstr>Twitter US Airline – Sentiment Analysis</vt:lpstr>
      <vt:lpstr>Model Benchmarking – Supervised Learning</vt:lpstr>
      <vt:lpstr>Model Benchmarking - Execution</vt:lpstr>
      <vt:lpstr>Model Benchmarking – F2 Score</vt:lpstr>
      <vt:lpstr>Model Benchmarking – Precision</vt:lpstr>
      <vt:lpstr>Model Benchmarking – Recall</vt:lpstr>
      <vt:lpstr>Model Benchmarking – ROC-AUC</vt:lpstr>
      <vt:lpstr>Model Benchmarking – Fit Time</vt:lpstr>
      <vt:lpstr>Hyperparameter Optimization</vt:lpstr>
      <vt:lpstr>Hyperparameter Optimization</vt:lpstr>
      <vt:lpstr>Hyperparameter Optimization</vt:lpstr>
      <vt:lpstr>Hyperparameter Optimization</vt:lpstr>
      <vt:lpstr>Hyperparameter Optimization</vt:lpstr>
      <vt:lpstr>Hyperparameter Optimization</vt:lpstr>
      <vt:lpstr>Hyperparameter Optimization</vt:lpstr>
      <vt:lpstr>Ensemble Methods</vt:lpstr>
      <vt:lpstr>Model Selection</vt:lpstr>
      <vt:lpstr>Model Selection – Learning Curve</vt:lpstr>
      <vt:lpstr>Model Selection – Learning Curve</vt:lpstr>
      <vt:lpstr>Model Selection – Learning Curve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139</cp:revision>
  <dcterms:created xsi:type="dcterms:W3CDTF">2013-10-17T15:24:33Z</dcterms:created>
  <dcterms:modified xsi:type="dcterms:W3CDTF">2020-05-02T04:24:03Z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